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97" r:id="rId4"/>
    <p:sldId id="259" r:id="rId5"/>
    <p:sldId id="256" r:id="rId6"/>
    <p:sldId id="298" r:id="rId7"/>
    <p:sldId id="279" r:id="rId8"/>
    <p:sldId id="280" r:id="rId9"/>
    <p:sldId id="288" r:id="rId10"/>
    <p:sldId id="295" r:id="rId11"/>
    <p:sldId id="283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6000"/>
    <a:srgbClr val="FF0000"/>
    <a:srgbClr val="FF505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125" d="100"/>
          <a:sy n="125" d="100"/>
        </p:scale>
        <p:origin x="880" y="7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C1FFA1-E340-4CFC-993D-58ECD0E404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7790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Contexte : NRJ de + en + chère et</a:t>
            </a:r>
            <a:r>
              <a:rPr lang="fr-FR" baseline="0" dirty="0" smtClean="0"/>
              <a:t> rare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 dirty="0" smtClean="0">
                <a:sym typeface="Wingdings" panose="05000000000000000000" pitchFamily="2" charset="2"/>
              </a:rPr>
              <a:t>Nouveau modèle de production et conso doit émerger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 dirty="0" smtClean="0">
                <a:sym typeface="Wingdings" panose="05000000000000000000" pitchFamily="2" charset="2"/>
              </a:rPr>
              <a:t>Transition énergétique = passage conso massive NRJ fossile à + de sobriété et écologie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1FFA1-E340-4CFC-993D-58ECD0E404CF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0675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National : objectifs récurrents depuis environ</a:t>
            </a:r>
            <a:r>
              <a:rPr lang="fr-FR" baseline="0" dirty="0" smtClean="0"/>
              <a:t> 10 ans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 dirty="0" smtClean="0">
                <a:sym typeface="Wingdings" panose="05000000000000000000" pitchFamily="2" charset="2"/>
              </a:rPr>
              <a:t>De + en + précis et ambitieux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 dirty="0" smtClean="0">
                <a:sym typeface="Wingdings" panose="05000000000000000000" pitchFamily="2" charset="2"/>
              </a:rPr>
              <a:t>Objectifs évoluent, mais incitation souvent pas à la hauteur (voir contraintes !)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 dirty="0" smtClean="0">
                <a:sym typeface="Wingdings" panose="05000000000000000000" pitchFamily="2" charset="2"/>
              </a:rPr>
              <a:t>Toutefois… annonces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1FFA1-E340-4CFC-993D-58ECD0E404CF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5458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Déclinaison : cf. équilibre et équité, selon le </a:t>
            </a:r>
            <a:r>
              <a:rPr lang="fr-FR" smtClean="0"/>
              <a:t>contexte local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1FFA1-E340-4CFC-993D-58ECD0E404CF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2070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224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281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15888"/>
            <a:ext cx="2057400" cy="59769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9800" cy="59769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917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237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75914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908050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908050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644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368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736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668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08589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89530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page00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15888"/>
            <a:ext cx="74390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8229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AutoShape 9" descr="Inbox?number=2193193863&amp;part=1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30" name="AutoShape 11" descr="Inbox?number=2193193863&amp;part=1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031" name="Picture 12" descr="synergies2020 (grand)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33191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DIN Black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DIN" pitchFamily="50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DIN" pitchFamily="50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DIN" pitchFamily="50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DIN" pitchFamily="50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908720"/>
            <a:ext cx="3412976" cy="864096"/>
          </a:xfrm>
        </p:spPr>
        <p:txBody>
          <a:bodyPr/>
          <a:lstStyle/>
          <a:p>
            <a:pPr eaLnBrk="1" hangingPunct="1"/>
            <a:r>
              <a:rPr lang="fr-FR" altLang="fr-FR" b="1" dirty="0" smtClean="0"/>
              <a:t>METHANISATION</a:t>
            </a:r>
          </a:p>
          <a:p>
            <a:pPr eaLnBrk="1" hangingPunct="1"/>
            <a:r>
              <a:rPr lang="fr-FR" altLang="fr-FR" sz="1600" i="1" dirty="0" smtClean="0"/>
              <a:t>25 novembre 2014 - Lohr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/>
          <a:srcRect r="2167" b="22390"/>
          <a:stretch/>
        </p:blipFill>
        <p:spPr>
          <a:xfrm>
            <a:off x="827584" y="1628800"/>
            <a:ext cx="6038428" cy="4250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Aides : Appel à projet </a:t>
            </a:r>
            <a:r>
              <a:rPr lang="fr-FR" altLang="fr-FR" dirty="0" err="1" smtClean="0"/>
              <a:t>Energivie</a:t>
            </a:r>
            <a:endParaRPr lang="fr-FR" altLang="fr-FR" dirty="0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ADEME – </a:t>
            </a:r>
            <a:r>
              <a:rPr lang="fr-FR" i="1" dirty="0" smtClean="0"/>
              <a:t>Jonathan MULLER</a:t>
            </a:r>
            <a:endParaRPr lang="fr-FR" altLang="fr-FR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16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Merci de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783" y="437357"/>
            <a:ext cx="7439025" cy="64928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Les enjeux nationaux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4320480" cy="424867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altLang="fr-FR" sz="1400" dirty="0" smtClean="0"/>
              <a:t>L’énergie, nécessaire à tous les domaines de la vie quotidienne, devient de plus en plus chère, rare et polluante. </a:t>
            </a:r>
            <a:r>
              <a:rPr lang="fr-FR" altLang="fr-FR" sz="1400" dirty="0" smtClean="0">
                <a:solidFill>
                  <a:srgbClr val="FF0000"/>
                </a:solidFill>
              </a:rPr>
              <a:t>Un </a:t>
            </a:r>
            <a:r>
              <a:rPr lang="fr-FR" altLang="fr-FR" sz="1400" b="1" dirty="0" smtClean="0">
                <a:solidFill>
                  <a:srgbClr val="FF0000"/>
                </a:solidFill>
              </a:rPr>
              <a:t>nouveau modèle de production et de consommation </a:t>
            </a:r>
            <a:r>
              <a:rPr lang="fr-FR" altLang="fr-FR" sz="1400" dirty="0" smtClean="0">
                <a:solidFill>
                  <a:srgbClr val="FF0000"/>
                </a:solidFill>
              </a:rPr>
              <a:t>doit émerger.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altLang="fr-FR" sz="1400" dirty="0" smtClean="0"/>
              <a:t>La transition énergétique est le passage d’une société fondée sur la consommation abondante d’énergies fossiles, à une </a:t>
            </a:r>
            <a:r>
              <a:rPr lang="fr-FR" altLang="fr-FR" sz="1400" b="1" dirty="0" smtClean="0">
                <a:solidFill>
                  <a:srgbClr val="FF0000"/>
                </a:solidFill>
              </a:rPr>
              <a:t>société plus sobre et plus écologique</a:t>
            </a:r>
            <a:r>
              <a:rPr lang="fr-FR" altLang="fr-FR" sz="14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altLang="fr-FR" sz="1400" u="sng" dirty="0" smtClean="0"/>
              <a:t>Triple enjeu </a:t>
            </a:r>
            <a:r>
              <a:rPr lang="fr-FR" altLang="fr-FR" sz="14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400" b="1" dirty="0" smtClean="0">
                <a:solidFill>
                  <a:srgbClr val="FF0000"/>
                </a:solidFill>
              </a:rPr>
              <a:t>Écologique</a:t>
            </a:r>
            <a:r>
              <a:rPr lang="fr-FR" altLang="fr-FR" sz="1200" dirty="0" smtClean="0"/>
              <a:t> : réduire nos émissions de gaz à effet de serre et maîtriser l’ensemble des impacts environnementaux et sanitaires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400" b="1" dirty="0" smtClean="0">
                <a:solidFill>
                  <a:srgbClr val="FF0000"/>
                </a:solidFill>
              </a:rPr>
              <a:t>Économique</a:t>
            </a:r>
            <a:r>
              <a:rPr lang="fr-FR" altLang="fr-FR" sz="1200" dirty="0" smtClean="0"/>
              <a:t> : réduire notre dépendance énergétique, gagner en compétitivité et créer de l’emploi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400" b="1" dirty="0" smtClean="0">
                <a:solidFill>
                  <a:srgbClr val="FF0000"/>
                </a:solidFill>
              </a:rPr>
              <a:t>Social</a:t>
            </a:r>
            <a:r>
              <a:rPr lang="fr-FR" altLang="fr-FR" sz="1200" dirty="0" smtClean="0"/>
              <a:t> : maîtriser le prix de l’énergie pour lutter contre la précarité énergétique, créer du lien</a:t>
            </a:r>
          </a:p>
        </p:txBody>
      </p:sp>
      <p:pic>
        <p:nvPicPr>
          <p:cNvPr id="6148" name="Picture 5" descr="13015_dnte_graphe-conso-finale-2011_23-01-13_x408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920" y="2848483"/>
            <a:ext cx="36353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925915" y="2492896"/>
            <a:ext cx="2871788" cy="2423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566" rIns="0" bIns="2856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200" b="1" dirty="0">
                <a:solidFill>
                  <a:srgbClr val="6666FF"/>
                </a:solidFill>
              </a:rPr>
              <a:t>Consommation d’énergie finale en </a:t>
            </a:r>
            <a:r>
              <a:rPr lang="fr-FR" altLang="fr-FR" sz="1200" b="1" dirty="0" smtClean="0">
                <a:solidFill>
                  <a:srgbClr val="6666FF"/>
                </a:solidFill>
              </a:rPr>
              <a:t>2011</a:t>
            </a:r>
            <a:endParaRPr lang="fr-FR" altLang="fr-FR" sz="1200" b="1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187624" y="4521090"/>
            <a:ext cx="6192688" cy="1703313"/>
          </a:xfrm>
          <a:prstGeom prst="roundRect">
            <a:avLst/>
          </a:prstGeom>
          <a:solidFill>
            <a:srgbClr val="FF5050">
              <a:alpha val="7843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37183"/>
            <a:ext cx="7439025" cy="649288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Evolutions récentes / actualités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924" y="1437655"/>
            <a:ext cx="8388424" cy="244827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altLang="fr-FR" sz="1400" dirty="0" smtClean="0">
                <a:solidFill>
                  <a:srgbClr val="FF0000"/>
                </a:solidFill>
              </a:rPr>
              <a:t>Loi sur la « </a:t>
            </a:r>
            <a:r>
              <a:rPr lang="fr-FR" altLang="fr-FR" sz="1400" b="1" dirty="0" smtClean="0">
                <a:solidFill>
                  <a:srgbClr val="FF0000"/>
                </a:solidFill>
              </a:rPr>
              <a:t>transition énergétique pour la croissance verte</a:t>
            </a:r>
            <a:r>
              <a:rPr lang="fr-FR" altLang="fr-FR" sz="1400" dirty="0" smtClean="0">
                <a:solidFill>
                  <a:srgbClr val="FF0000"/>
                </a:solidFill>
              </a:rPr>
              <a:t> », </a:t>
            </a:r>
            <a:r>
              <a:rPr lang="fr-FR" altLang="fr-FR" sz="1400" dirty="0" smtClean="0"/>
              <a:t>adoptée le 14/10/2014,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4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altLang="fr-FR" sz="1400" u="sng" dirty="0" smtClean="0"/>
              <a:t>5 objectifs </a:t>
            </a:r>
            <a:r>
              <a:rPr lang="fr-FR" altLang="fr-FR" sz="1400" dirty="0" smtClean="0"/>
              <a:t>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5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400" b="1" dirty="0" smtClean="0">
                <a:solidFill>
                  <a:srgbClr val="FF0000"/>
                </a:solidFill>
              </a:rPr>
              <a:t>Réduire les émissions de GES de 40 % </a:t>
            </a:r>
            <a:r>
              <a:rPr lang="fr-FR" altLang="fr-FR" sz="1400" dirty="0" smtClean="0"/>
              <a:t>en 2030 </a:t>
            </a:r>
            <a:r>
              <a:rPr lang="fr-FR" altLang="fr-FR" sz="1200" i="1" dirty="0" smtClean="0">
                <a:solidFill>
                  <a:schemeClr val="bg1">
                    <a:lumMod val="50000"/>
                  </a:schemeClr>
                </a:solidFill>
              </a:rPr>
              <a:t>(20% avant)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3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400" b="1" dirty="0" smtClean="0">
                <a:solidFill>
                  <a:srgbClr val="FF0000"/>
                </a:solidFill>
              </a:rPr>
              <a:t>Diminuer de 30% notre consommation d’énergies fossiles </a:t>
            </a:r>
            <a:r>
              <a:rPr lang="fr-FR" altLang="fr-FR" sz="1400" dirty="0" smtClean="0"/>
              <a:t>en 2030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3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400" b="1" dirty="0" smtClean="0">
                <a:solidFill>
                  <a:srgbClr val="FF0000"/>
                </a:solidFill>
              </a:rPr>
              <a:t>Ramener la part du nucléaire à 50 % </a:t>
            </a:r>
            <a:r>
              <a:rPr lang="fr-FR" altLang="fr-FR" sz="1200" i="1" dirty="0" smtClean="0">
                <a:solidFill>
                  <a:schemeClr val="bg1">
                    <a:lumMod val="50000"/>
                  </a:schemeClr>
                </a:solidFill>
              </a:rPr>
              <a:t>(contre 75%) </a:t>
            </a:r>
            <a:r>
              <a:rPr lang="fr-FR" altLang="fr-FR" sz="1400" dirty="0" smtClean="0"/>
              <a:t>de la production d’électricité en 2020 </a:t>
            </a:r>
            <a:r>
              <a:rPr lang="fr-FR" altLang="fr-FR" sz="1200" i="1" dirty="0" smtClean="0">
                <a:solidFill>
                  <a:schemeClr val="bg1">
                    <a:lumMod val="50000"/>
                  </a:schemeClr>
                </a:solidFill>
              </a:rPr>
              <a:t>(2025 avant)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3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3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400" b="1" dirty="0" smtClean="0">
                <a:solidFill>
                  <a:srgbClr val="FF0000"/>
                </a:solidFill>
              </a:rPr>
              <a:t>Diviser par 2 notre consommation finale d’énergie</a:t>
            </a:r>
            <a:r>
              <a:rPr lang="fr-FR" altLang="fr-FR" sz="1400" b="1" dirty="0" smtClean="0"/>
              <a:t> </a:t>
            </a:r>
            <a:r>
              <a:rPr lang="fr-FR" altLang="fr-FR" sz="1400" dirty="0" smtClean="0"/>
              <a:t>d’ici à 2050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fr-FR" sz="3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400" dirty="0" smtClean="0"/>
              <a:t>Porter </a:t>
            </a:r>
            <a:r>
              <a:rPr lang="fr-FR" altLang="fr-FR" sz="1400" dirty="0"/>
              <a:t>la part des </a:t>
            </a:r>
            <a:r>
              <a:rPr lang="fr-FR" altLang="fr-FR" sz="1400" b="1" dirty="0">
                <a:solidFill>
                  <a:srgbClr val="FF0000"/>
                </a:solidFill>
              </a:rPr>
              <a:t>énergies renouvelables à 32 % </a:t>
            </a:r>
            <a:r>
              <a:rPr lang="fr-FR" altLang="fr-FR" sz="1200" i="1" dirty="0">
                <a:solidFill>
                  <a:schemeClr val="bg1">
                    <a:lumMod val="50000"/>
                  </a:schemeClr>
                </a:solidFill>
              </a:rPr>
              <a:t>(23 % avant) </a:t>
            </a:r>
            <a:r>
              <a:rPr lang="fr-FR" altLang="fr-FR" sz="1400" dirty="0"/>
              <a:t>de notre consommation énergétique finale en 2030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2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4005064"/>
            <a:ext cx="655272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DIN" pitchFamily="50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DIN" pitchFamily="50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DIN" pitchFamily="50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DIN" pitchFamily="50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DIN" pitchFamily="50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DIN" pitchFamily="50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DIN" pitchFamily="50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DIN" pitchFamily="50" charset="0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fr-FR" altLang="fr-FR" sz="1400" i="1" kern="0" dirty="0" smtClean="0">
                <a:sym typeface="Wingdings" panose="05000000000000000000" pitchFamily="2" charset="2"/>
              </a:rPr>
              <a:t>Plus concrètement… </a:t>
            </a:r>
            <a:r>
              <a:rPr lang="fr-FR" altLang="fr-FR" sz="1400" kern="0" dirty="0" smtClean="0">
                <a:sym typeface="Wingdings" panose="05000000000000000000" pitchFamily="2" charset="2"/>
              </a:rPr>
              <a:t>: annonce de mesures de soutien pour développer la biomasse, dont 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1400" kern="0" dirty="0" smtClean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500" kern="0" dirty="0" smtClean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  <a:buFontTx/>
              <a:buChar char="−"/>
            </a:pPr>
            <a:r>
              <a:rPr lang="fr-FR" altLang="fr-FR" sz="1300" kern="0" dirty="0" smtClean="0">
                <a:sym typeface="Wingdings" panose="05000000000000000000" pitchFamily="2" charset="2"/>
              </a:rPr>
              <a:t>Développement de la </a:t>
            </a:r>
            <a:r>
              <a:rPr lang="fr-FR" altLang="fr-FR" sz="1300" b="1" kern="0" dirty="0" smtClean="0">
                <a:sym typeface="Wingdings" panose="05000000000000000000" pitchFamily="2" charset="2"/>
              </a:rPr>
              <a:t>démocratie énergétique </a:t>
            </a:r>
            <a:r>
              <a:rPr lang="fr-FR" altLang="fr-FR" sz="1300" kern="0" dirty="0" smtClean="0">
                <a:sym typeface="Wingdings" panose="05000000000000000000" pitchFamily="2" charset="2"/>
              </a:rPr>
              <a:t>(favoriser l’implication directe des citoyens et collectivités dans la production locale d’</a:t>
            </a:r>
            <a:r>
              <a:rPr lang="fr-FR" altLang="fr-FR" sz="1300" kern="0" dirty="0" err="1" smtClean="0">
                <a:sym typeface="Wingdings" panose="05000000000000000000" pitchFamily="2" charset="2"/>
              </a:rPr>
              <a:t>EnR</a:t>
            </a:r>
            <a:r>
              <a:rPr lang="fr-FR" altLang="fr-FR" sz="1300" kern="0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altLang="fr-FR" sz="300" kern="0" dirty="0" smtClean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  <a:buFontTx/>
              <a:buChar char="−"/>
            </a:pPr>
            <a:r>
              <a:rPr lang="fr-FR" altLang="fr-FR" sz="1300" b="1" kern="0" dirty="0" smtClean="0">
                <a:sym typeface="Wingdings" panose="05000000000000000000" pitchFamily="2" charset="2"/>
              </a:rPr>
              <a:t>Doublements du fond chaleur </a:t>
            </a:r>
            <a:r>
              <a:rPr lang="fr-FR" altLang="fr-FR" sz="1300" kern="0" dirty="0" smtClean="0">
                <a:sym typeface="Wingdings" panose="05000000000000000000" pitchFamily="2" charset="2"/>
              </a:rPr>
              <a:t>(sur 3 ans) géré par l’ADEME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altLang="fr-FR" sz="300" kern="0" dirty="0" smtClean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  <a:buFontTx/>
              <a:buChar char="−"/>
            </a:pPr>
            <a:r>
              <a:rPr lang="fr-FR" altLang="fr-FR" sz="1300" b="1" kern="0" dirty="0" smtClean="0">
                <a:sym typeface="Wingdings" panose="05000000000000000000" pitchFamily="2" charset="2"/>
              </a:rPr>
              <a:t>Simplification et réunification des autorisations et procédures  </a:t>
            </a:r>
            <a:r>
              <a:rPr lang="fr-FR" altLang="fr-FR" sz="1300" kern="0" dirty="0" smtClean="0">
                <a:sym typeface="Wingdings" panose="05000000000000000000" pitchFamily="2" charset="2"/>
              </a:rPr>
              <a:t>(ICPE notamment)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fr-FR" altLang="fr-FR" sz="300" kern="0" dirty="0" smtClean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  <a:buFontTx/>
              <a:buChar char="−"/>
            </a:pPr>
            <a:r>
              <a:rPr lang="fr-FR" altLang="fr-FR" sz="1300" kern="0" dirty="0" smtClean="0">
                <a:sym typeface="Wingdings" panose="05000000000000000000" pitchFamily="2" charset="2"/>
              </a:rPr>
              <a:t>Appel à projet « </a:t>
            </a:r>
            <a:r>
              <a:rPr lang="fr-FR" altLang="fr-FR" sz="1300" b="1" kern="0" dirty="0" smtClean="0">
                <a:sym typeface="Wingdings" panose="05000000000000000000" pitchFamily="2" charset="2"/>
              </a:rPr>
              <a:t>plan national méthanisation</a:t>
            </a:r>
            <a:r>
              <a:rPr lang="fr-FR" altLang="fr-FR" sz="1300" kern="0" dirty="0" smtClean="0">
                <a:sym typeface="Wingdings" panose="05000000000000000000" pitchFamily="2" charset="2"/>
              </a:rPr>
              <a:t> » pour lancer en 3 ans </a:t>
            </a:r>
            <a:r>
              <a:rPr lang="fr-FR" altLang="fr-FR" sz="1300" u="sng" kern="0" dirty="0" smtClean="0">
                <a:sym typeface="Wingdings" panose="05000000000000000000" pitchFamily="2" charset="2"/>
              </a:rPr>
              <a:t>1500 projets de </a:t>
            </a:r>
            <a:r>
              <a:rPr lang="fr-FR" altLang="fr-FR" sz="1300" u="sng" kern="0" dirty="0" err="1" smtClean="0">
                <a:sym typeface="Wingdings" panose="05000000000000000000" pitchFamily="2" charset="2"/>
              </a:rPr>
              <a:t>méthaniseurs</a:t>
            </a:r>
            <a:r>
              <a:rPr lang="fr-FR" altLang="fr-FR" sz="1300" u="sng" kern="0" dirty="0" smtClean="0">
                <a:sym typeface="Wingdings" panose="05000000000000000000" pitchFamily="2" charset="2"/>
              </a:rPr>
              <a:t> répartis dans les territoires ruraux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400" kern="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altLang="fr-FR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2437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8706" y="234838"/>
            <a:ext cx="7439025" cy="649287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Enjeux régionaux : objectifs du SRCAE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441" y="1340768"/>
            <a:ext cx="8229600" cy="51847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altLang="fr-FR" sz="1600" dirty="0" smtClean="0"/>
              <a:t>Le Schéma Régional Climat, Air Energie décline les objectifs nationaux et propose une projection des efforts à produire au niveau de chaque Pays et chaque SCoT d’Alsace.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755576" y="1916832"/>
            <a:ext cx="7078325" cy="4319885"/>
            <a:chOff x="674851" y="1700808"/>
            <a:chExt cx="7078325" cy="431988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405" b="2649"/>
            <a:stretch>
              <a:fillRect/>
            </a:stretch>
          </p:blipFill>
          <p:spPr bwMode="auto">
            <a:xfrm>
              <a:off x="690379" y="1700808"/>
              <a:ext cx="6883841" cy="4319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674851" y="4308140"/>
              <a:ext cx="7078325" cy="705036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SCOT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9794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SCOT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15478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860128" y="115887"/>
            <a:ext cx="5664200" cy="6625481"/>
            <a:chOff x="1644104" y="115887"/>
            <a:chExt cx="5664200" cy="6625481"/>
          </a:xfrm>
        </p:grpSpPr>
        <p:pic>
          <p:nvPicPr>
            <p:cNvPr id="409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77" b="15400"/>
            <a:stretch/>
          </p:blipFill>
          <p:spPr bwMode="auto">
            <a:xfrm>
              <a:off x="1644104" y="115887"/>
              <a:ext cx="5664200" cy="6598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691680" y="6597352"/>
              <a:ext cx="129614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00" name="Picture 6" descr="PSPP_logo_fd_blc_rv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2195513" cy="93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5580112" y="364502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5436096" y="3501008"/>
            <a:ext cx="1800200" cy="288032"/>
          </a:xfrm>
          <a:prstGeom prst="roundRect">
            <a:avLst/>
          </a:prstGeom>
          <a:solidFill>
            <a:srgbClr val="EE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i="1" cap="small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25 novembre 2014</a:t>
            </a:r>
            <a:endParaRPr lang="en-US" sz="1300" b="1" i="1" cap="small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0237" y="980728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Déroulement de la matinée :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27136" y="2470152"/>
            <a:ext cx="8064896" cy="3119087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 Bieber (GAEC </a:t>
            </a:r>
            <a:r>
              <a:rPr lang="fr-FR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Hillmatt</a:t>
            </a:r>
            <a:r>
              <a:rPr lang="fr-F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à Lohr) </a:t>
            </a:r>
            <a:r>
              <a:rPr lang="fr-FR" dirty="0" smtClean="0"/>
              <a:t>: présentation du projet et visite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FR" altLang="fr-F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J. MULLER (ADEME) </a:t>
            </a:r>
            <a:r>
              <a:rPr lang="fr-FR" altLang="fr-FR" dirty="0" smtClean="0"/>
              <a:t>: Etude </a:t>
            </a:r>
            <a:r>
              <a:rPr lang="fr-FR" altLang="fr-FR" dirty="0"/>
              <a:t>de potentiel sur la méthanisation en Alsace (2013</a:t>
            </a:r>
            <a:r>
              <a:rPr lang="fr-FR" altLang="fr-FR" dirty="0" smtClean="0"/>
              <a:t>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FR" altLang="fr-F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C. </a:t>
            </a:r>
            <a:r>
              <a:rPr lang="fr-FR" altLang="fr-FR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Gintz(chambre </a:t>
            </a:r>
            <a:r>
              <a:rPr lang="fr-FR" altLang="fr-F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d’agriculture) </a:t>
            </a:r>
            <a:r>
              <a:rPr lang="fr-FR" altLang="fr-FR" dirty="0" smtClean="0"/>
              <a:t>: Potentiel </a:t>
            </a:r>
            <a:r>
              <a:rPr lang="fr-FR" altLang="fr-FR" dirty="0"/>
              <a:t>local de développement local de la méthanisation, et </a:t>
            </a:r>
            <a:r>
              <a:rPr lang="fr-FR" altLang="fr-FR" dirty="0" smtClean="0"/>
              <a:t>projets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fr-FR" altLang="fr-F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J. MULLER (ADEME) </a:t>
            </a:r>
            <a:r>
              <a:rPr lang="fr-FR" altLang="fr-FR" dirty="0"/>
              <a:t>: </a:t>
            </a:r>
            <a:r>
              <a:rPr lang="fr-FR" altLang="fr-FR" dirty="0" smtClean="0"/>
              <a:t>Appel </a:t>
            </a:r>
            <a:r>
              <a:rPr lang="fr-FR" altLang="fr-FR" dirty="0"/>
              <a:t>à projet </a:t>
            </a:r>
            <a:r>
              <a:rPr lang="fr-FR" altLang="fr-FR" dirty="0" err="1"/>
              <a:t>Energivie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1377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Témoignage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886200"/>
            <a:ext cx="8064896" cy="1752600"/>
          </a:xfrm>
        </p:spPr>
        <p:txBody>
          <a:bodyPr/>
          <a:lstStyle/>
          <a:p>
            <a:pPr eaLnBrk="1" hangingPunct="1"/>
            <a:r>
              <a:rPr lang="fr-FR" dirty="0" smtClean="0"/>
              <a:t>M. Bieber – GAEC </a:t>
            </a:r>
            <a:r>
              <a:rPr lang="fr-FR" dirty="0" err="1" smtClean="0"/>
              <a:t>Hillmatt</a:t>
            </a:r>
            <a:r>
              <a:rPr lang="fr-FR" dirty="0" smtClean="0"/>
              <a:t> à Lohr</a:t>
            </a: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9632" y="2132856"/>
            <a:ext cx="6838528" cy="147002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Etude de potentiel sur la méthanisation en Alsace (2013)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ADEME – </a:t>
            </a:r>
            <a:r>
              <a:rPr lang="fr-FR" i="1" dirty="0" smtClean="0"/>
              <a:t>Jonathan MULLER</a:t>
            </a:r>
            <a:endParaRPr lang="fr-FR" altLang="fr-F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5656" y="2204864"/>
            <a:ext cx="6910536" cy="1470025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Potentiel local de développement local de la méthanisation, et projets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886200"/>
            <a:ext cx="8064896" cy="1752600"/>
          </a:xfrm>
        </p:spPr>
        <p:txBody>
          <a:bodyPr/>
          <a:lstStyle/>
          <a:p>
            <a:pPr eaLnBrk="1" hangingPunct="1"/>
            <a:r>
              <a:rPr lang="fr-FR" dirty="0" smtClean="0"/>
              <a:t>Chambre d’agriculture – </a:t>
            </a:r>
            <a:r>
              <a:rPr lang="fr-FR" i="1" dirty="0" smtClean="0"/>
              <a:t>Christophe GINTZ</a:t>
            </a:r>
            <a:endParaRPr lang="fr-FR" altLang="fr-FR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8528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DIN Black"/>
        <a:ea typeface=""/>
        <a:cs typeface="Arial"/>
      </a:majorFont>
      <a:minorFont>
        <a:latin typeface="DIN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433</Words>
  <Application>Microsoft Office PowerPoint</Application>
  <PresentationFormat>Affichage à l'écran (4:3)</PresentationFormat>
  <Paragraphs>69</Paragraphs>
  <Slides>11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Modèle par défaut</vt:lpstr>
      <vt:lpstr>Diapositive 1</vt:lpstr>
      <vt:lpstr>Les enjeux nationaux</vt:lpstr>
      <vt:lpstr>Evolutions récentes / actualités</vt:lpstr>
      <vt:lpstr>Enjeux régionaux : objectifs du SRCAE</vt:lpstr>
      <vt:lpstr>Diapositive 5</vt:lpstr>
      <vt:lpstr>Déroulement de la matinée :</vt:lpstr>
      <vt:lpstr>Témoignage</vt:lpstr>
      <vt:lpstr>Etude de potentiel sur la méthanisation en Alsace (2013)</vt:lpstr>
      <vt:lpstr>Potentiel local de développement local de la méthanisation, et projets</vt:lpstr>
      <vt:lpstr>Aides : Appel à projet Energivie</vt:lpstr>
      <vt:lpstr>Merci de votre attention</vt:lpstr>
    </vt:vector>
  </TitlesOfParts>
  <Company>Mainson de l'emploi et de la formation de Saverne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TERRIEN Frédéric</dc:creator>
  <cp:lastModifiedBy>David</cp:lastModifiedBy>
  <cp:revision>45</cp:revision>
  <dcterms:created xsi:type="dcterms:W3CDTF">2014-05-14T12:14:57Z</dcterms:created>
  <dcterms:modified xsi:type="dcterms:W3CDTF">2014-11-25T15:52:21Z</dcterms:modified>
</cp:coreProperties>
</file>